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4:notes"/>
          <p:cNvSpPr/>
          <p:nvPr>
            <p:ph idx="2" type="sldImg"/>
          </p:nvPr>
        </p:nvSpPr>
        <p:spPr>
          <a:xfrm>
            <a:off x="1143000" y="695325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86" name="Google Shape;86;p4:notes"/>
          <p:cNvSpPr txBox="1"/>
          <p:nvPr>
            <p:ph idx="1" type="body"/>
          </p:nvPr>
        </p:nvSpPr>
        <p:spPr>
          <a:xfrm>
            <a:off x="685800" y="4343400"/>
            <a:ext cx="5481638" cy="411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d5ba5177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1d5ba5177f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3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91db8bb3b_0_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91db8bb3b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191db8bb3b_0_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" name="Google Shape;10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Several different kinds of exoplanets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Gas giants</a:t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8" name="Google Shape;10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Hot jupiters</a:t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Either formed close or migrated inwards.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0.05 to 0.5 AU</a:t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1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Gliese 1214 b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http://www.spacetelescope.org/news/heic1204/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Water worlds → look at atmospheres, they’re made of steam</a:t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" name="Google Shape;12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Exo-earths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Close to earth in radius, mass, density, in habitale zone of star.</a:t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1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3" name="Google Shape;13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Super-Earths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Higher mass than Earth but less than Neptune</a:t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1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3:notes"/>
          <p:cNvSpPr/>
          <p:nvPr>
            <p:ph idx="2" type="sldImg"/>
          </p:nvPr>
        </p:nvSpPr>
        <p:spPr>
          <a:xfrm>
            <a:off x="1143000" y="695325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47" name="Google Shape;147;p23:notes"/>
          <p:cNvSpPr txBox="1"/>
          <p:nvPr>
            <p:ph idx="1" type="body"/>
          </p:nvPr>
        </p:nvSpPr>
        <p:spPr>
          <a:xfrm>
            <a:off x="685800" y="4343400"/>
            <a:ext cx="5481638" cy="41116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1" name="Google Shape;21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7" name="Google Shape;27;p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Google Shape;35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9" name="Google Shape;39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Google Shape;40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Google Shape;41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Google Shape;42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6" name="Google Shape;46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Google Shape;49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0" name="Google Shape;50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1" name="Google Shape;51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5" name="Google Shape;55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/>
          <p:nvPr/>
        </p:nvSpPr>
        <p:spPr>
          <a:xfrm>
            <a:off x="1495206" y="295275"/>
            <a:ext cx="6169475" cy="710067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b="0" i="0" lang="en-US" sz="4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Characterizing Exoplanets</a:t>
            </a:r>
            <a:endParaRPr b="0" i="0" sz="40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9" name="Google Shape;8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3400" y="1357313"/>
            <a:ext cx="8077200" cy="516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2"/>
          <p:cNvSpPr/>
          <p:nvPr/>
        </p:nvSpPr>
        <p:spPr>
          <a:xfrm>
            <a:off x="727451" y="665765"/>
            <a:ext cx="7730710" cy="5239821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transit1.gif" id="157" name="Google Shape;157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6501" y="832265"/>
            <a:ext cx="7851000" cy="49068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2"/>
          <p:cNvSpPr txBox="1"/>
          <p:nvPr/>
        </p:nvSpPr>
        <p:spPr>
          <a:xfrm>
            <a:off x="505511" y="5905586"/>
            <a:ext cx="8240582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We receive certain amount of light (Brightness) from star. As planet passes in front of star, the amount of light we receive from the star dips slightly throughout time.</a:t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3"/>
          <p:cNvSpPr/>
          <p:nvPr/>
        </p:nvSpPr>
        <p:spPr>
          <a:xfrm>
            <a:off x="727451" y="665765"/>
            <a:ext cx="7730700" cy="5239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transit1.gif" id="164" name="Google Shape;164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0351" y="750865"/>
            <a:ext cx="7851000" cy="49068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3"/>
          <p:cNvSpPr txBox="1"/>
          <p:nvPr/>
        </p:nvSpPr>
        <p:spPr>
          <a:xfrm>
            <a:off x="505511" y="5905586"/>
            <a:ext cx="82407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We receive certain amount of light (Brightness) from star. As planet passes in front of star, the amount of light we receive from the star dips slightly throughout time.</a:t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2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 result for exoplanets" id="95" name="Google Shape;9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4174012" y="1833311"/>
            <a:ext cx="5969124" cy="397085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4"/>
          <p:cNvSpPr txBox="1"/>
          <p:nvPr/>
        </p:nvSpPr>
        <p:spPr>
          <a:xfrm>
            <a:off x="244100" y="1557575"/>
            <a:ext cx="4845900" cy="417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-US" sz="1800">
                <a:solidFill>
                  <a:srgbClr val="FFFFFF"/>
                </a:solidFill>
              </a:rPr>
              <a:t>Planets that are outside of our solar system (planets orbiting another star)</a:t>
            </a:r>
            <a:endParaRPr sz="1800">
              <a:solidFill>
                <a:srgbClr val="FFFFFF"/>
              </a:solidFill>
            </a:endParaRPr>
          </a:p>
          <a:p>
            <a:pPr indent="-342900" lvl="0" marL="45720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-US" sz="1800">
                <a:solidFill>
                  <a:srgbClr val="FFFFFF"/>
                </a:solidFill>
              </a:rPr>
              <a:t>We can detect them using 3 main methods:</a:t>
            </a:r>
            <a:endParaRPr sz="1800">
              <a:solidFill>
                <a:srgbClr val="FFFFFF"/>
              </a:solidFill>
            </a:endParaRPr>
          </a:p>
          <a:p>
            <a:pPr indent="-317500" lvl="1" marL="914400" rtl="0" algn="l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</a:pPr>
            <a:r>
              <a:rPr lang="en-US">
                <a:solidFill>
                  <a:srgbClr val="FFFFFF"/>
                </a:solidFill>
              </a:rPr>
              <a:t>Transit Method</a:t>
            </a:r>
            <a:endParaRPr>
              <a:solidFill>
                <a:srgbClr val="FFFFFF"/>
              </a:solidFill>
            </a:endParaRPr>
          </a:p>
          <a:p>
            <a:pPr indent="-317500" lvl="1" marL="914400" rtl="0" algn="l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</a:pPr>
            <a:r>
              <a:rPr lang="en-US">
                <a:solidFill>
                  <a:srgbClr val="FFFFFF"/>
                </a:solidFill>
              </a:rPr>
              <a:t>Radial Velocity</a:t>
            </a:r>
            <a:endParaRPr>
              <a:solidFill>
                <a:srgbClr val="FFFFFF"/>
              </a:solidFill>
            </a:endParaRPr>
          </a:p>
          <a:p>
            <a:pPr indent="-317500" lvl="1" marL="914400" rtl="0" algn="l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</a:pPr>
            <a:r>
              <a:rPr lang="en-US">
                <a:solidFill>
                  <a:srgbClr val="FFFFFF"/>
                </a:solidFill>
              </a:rPr>
              <a:t>Direct Detection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FFFFFF"/>
              </a:buClr>
              <a:buSzPts val="1800"/>
              <a:buChar char="●"/>
            </a:pPr>
            <a:r>
              <a:rPr lang="en-US" sz="1800">
                <a:solidFill>
                  <a:srgbClr val="FFFFFF"/>
                </a:solidFill>
              </a:rPr>
              <a:t>There are many different types of exoplanets depending on size of planet, size of the host star and the distance from host star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97" name="Google Shape;97;p14"/>
          <p:cNvSpPr txBox="1"/>
          <p:nvPr/>
        </p:nvSpPr>
        <p:spPr>
          <a:xfrm>
            <a:off x="481050" y="279250"/>
            <a:ext cx="8181900" cy="9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FFFF"/>
                </a:solidFill>
              </a:rPr>
              <a:t>What are exoplanets?</a:t>
            </a:r>
            <a:endParaRPr sz="2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lanet-hr-8799b-660x525.jpg" id="103" name="Google Shape;103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4290" y="1005342"/>
            <a:ext cx="6305869" cy="501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5"/>
          <p:cNvSpPr txBox="1"/>
          <p:nvPr/>
        </p:nvSpPr>
        <p:spPr>
          <a:xfrm>
            <a:off x="3206164" y="295275"/>
            <a:ext cx="2747564" cy="710067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lang="en-US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Gas Giants</a:t>
            </a:r>
            <a:endParaRPr sz="4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5"/>
          <p:cNvSpPr txBox="1"/>
          <p:nvPr/>
        </p:nvSpPr>
        <p:spPr>
          <a:xfrm>
            <a:off x="330599" y="6113843"/>
            <a:ext cx="8536033" cy="402291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Jovian-like. Greater than 10 Earth Masses. 25% of discovered exoplanets</a:t>
            </a:r>
            <a:endParaRPr sz="2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 txBox="1"/>
          <p:nvPr/>
        </p:nvSpPr>
        <p:spPr>
          <a:xfrm>
            <a:off x="995756" y="1111133"/>
            <a:ext cx="150090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“Hot Jupiters”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HotJupiter_rotated.jpg" id="112" name="Google Shape;112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11657" y="831130"/>
            <a:ext cx="6695169" cy="5023171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6"/>
          <p:cNvSpPr txBox="1"/>
          <p:nvPr/>
        </p:nvSpPr>
        <p:spPr>
          <a:xfrm>
            <a:off x="3120631" y="121063"/>
            <a:ext cx="2918635" cy="710067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lang="en-US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Hot Jupiters</a:t>
            </a:r>
            <a:endParaRPr sz="4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6"/>
          <p:cNvSpPr txBox="1"/>
          <p:nvPr/>
        </p:nvSpPr>
        <p:spPr>
          <a:xfrm>
            <a:off x="414227" y="5854301"/>
            <a:ext cx="8729773" cy="710067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Extremely close to star, 0.05 – 0.5 AU (Mercury~ 0.4 AU. Very hot (2400K). 50% of discovered exoplanets</a:t>
            </a:r>
            <a:endParaRPr sz="2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ater-exoplanet.jpg" id="120" name="Google Shape;120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1562" y="764805"/>
            <a:ext cx="7654760" cy="509389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7"/>
          <p:cNvSpPr txBox="1"/>
          <p:nvPr/>
        </p:nvSpPr>
        <p:spPr>
          <a:xfrm>
            <a:off x="2949935" y="54738"/>
            <a:ext cx="3260024" cy="710067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lang="en-US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Water Worlds</a:t>
            </a:r>
            <a:endParaRPr sz="4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7"/>
          <p:cNvSpPr txBox="1"/>
          <p:nvPr/>
        </p:nvSpPr>
        <p:spPr>
          <a:xfrm>
            <a:off x="678429" y="5858700"/>
            <a:ext cx="8107856" cy="402291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Completely covered in water. Atmospheres completely made of steam.</a:t>
            </a:r>
            <a:endParaRPr sz="2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97246745Z.120131104182507000GCA43QGI.11.jpg" id="128" name="Google Shape;128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9637" y="1142634"/>
            <a:ext cx="83312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8"/>
          <p:cNvSpPr txBox="1"/>
          <p:nvPr/>
        </p:nvSpPr>
        <p:spPr>
          <a:xfrm>
            <a:off x="3220442" y="295275"/>
            <a:ext cx="2719011" cy="710067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lang="en-US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Exo-Earths</a:t>
            </a:r>
            <a:endParaRPr sz="4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8"/>
          <p:cNvSpPr txBox="1"/>
          <p:nvPr/>
        </p:nvSpPr>
        <p:spPr>
          <a:xfrm>
            <a:off x="0" y="5841634"/>
            <a:ext cx="8920519" cy="402291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Earth-like (mass, radius, temperature). Reside in habitable zone.</a:t>
            </a:r>
            <a:endParaRPr sz="2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iese832c_vs_earth.jpg" id="136" name="Google Shape;136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57558" y="1382061"/>
            <a:ext cx="6572250" cy="4162425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9"/>
          <p:cNvSpPr txBox="1"/>
          <p:nvPr/>
        </p:nvSpPr>
        <p:spPr>
          <a:xfrm>
            <a:off x="2977987" y="295275"/>
            <a:ext cx="3203919" cy="710067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lang="en-US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Super-Earths</a:t>
            </a:r>
            <a:endParaRPr sz="4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19"/>
          <p:cNvSpPr txBox="1"/>
          <p:nvPr/>
        </p:nvSpPr>
        <p:spPr>
          <a:xfrm>
            <a:off x="1643749" y="5815800"/>
            <a:ext cx="5872418" cy="402291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Rocky, &gt; 10 Earth Masses, but less than Neptune.</a:t>
            </a:r>
            <a:endParaRPr sz="2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0"/>
          <p:cNvSpPr txBox="1"/>
          <p:nvPr>
            <p:ph type="title"/>
          </p:nvPr>
        </p:nvSpPr>
        <p:spPr>
          <a:xfrm>
            <a:off x="457200" y="994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Calibri"/>
              <a:buNone/>
            </a:pPr>
            <a:r>
              <a:rPr b="0" i="0" lang="en-US" sz="4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 Main Methods of Detection:</a:t>
            </a:r>
            <a:endParaRPr b="0" i="0" sz="44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20"/>
          <p:cNvSpPr txBox="1"/>
          <p:nvPr>
            <p:ph idx="1" type="body"/>
          </p:nvPr>
        </p:nvSpPr>
        <p:spPr>
          <a:xfrm>
            <a:off x="457200" y="1417638"/>
            <a:ext cx="8229599" cy="52104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Arial"/>
              <a:buChar char="•"/>
            </a:pPr>
            <a:r>
              <a:rPr b="1" i="0" lang="en-US" sz="3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Transit / Light Curves</a:t>
            </a:r>
            <a:endParaRPr/>
          </a:p>
          <a:p>
            <a:pPr indent="-342900" lvl="0" marL="342900" marR="0" rtl="0" algn="l">
              <a:spcBef>
                <a:spcPts val="68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Arial"/>
              <a:buChar char="•"/>
            </a:pPr>
            <a:r>
              <a:rPr b="0" i="0" lang="en-US" sz="3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Direct Detection</a:t>
            </a:r>
            <a:endParaRPr/>
          </a:p>
          <a:p>
            <a:pPr indent="-285750" lvl="1" marL="742950" marR="0" rtl="0" algn="l">
              <a:spcBef>
                <a:spcPts val="565"/>
              </a:spcBef>
              <a:spcAft>
                <a:spcPts val="0"/>
              </a:spcAft>
              <a:buClr>
                <a:schemeClr val="lt1"/>
              </a:buClr>
              <a:buSzPts val="2824"/>
              <a:buFont typeface="Arial"/>
              <a:buChar char="–"/>
            </a:pPr>
            <a:r>
              <a:rPr b="0" i="0" lang="en-US" sz="2824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Imaging planets. Block light from star to see planet</a:t>
            </a:r>
            <a:endParaRPr/>
          </a:p>
          <a:p>
            <a:pPr indent="-285750" lvl="1" marL="742950" marR="0" rtl="0" algn="l">
              <a:spcBef>
                <a:spcPts val="565"/>
              </a:spcBef>
              <a:spcAft>
                <a:spcPts val="0"/>
              </a:spcAft>
              <a:buClr>
                <a:schemeClr val="lt1"/>
              </a:buClr>
              <a:buSzPts val="2824"/>
              <a:buFont typeface="Arial"/>
              <a:buChar char="–"/>
            </a:pPr>
            <a:r>
              <a:rPr b="0" i="0" lang="en-US" sz="2824" u="sng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Very</a:t>
            </a:r>
            <a:r>
              <a:rPr b="0" i="0" lang="en-US" sz="2824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difficult, especially when planet is so close to star</a:t>
            </a:r>
            <a:endParaRPr b="0" i="0" sz="2824" u="sng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spcBef>
                <a:spcPts val="68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Arial"/>
              <a:buChar char="•"/>
            </a:pPr>
            <a:r>
              <a:rPr b="0" i="0" lang="en-US" sz="3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Radial Velocity (“Stellar Velocity”)</a:t>
            </a:r>
            <a:endParaRPr/>
          </a:p>
          <a:p>
            <a:pPr indent="-285750" lvl="1" marL="742950" marR="0" rtl="0" algn="l">
              <a:spcBef>
                <a:spcPts val="519"/>
              </a:spcBef>
              <a:spcAft>
                <a:spcPts val="0"/>
              </a:spcAft>
              <a:buClr>
                <a:schemeClr val="lt1"/>
              </a:buClr>
              <a:buSzPts val="2595"/>
              <a:buFont typeface="Arial"/>
              <a:buChar char="–"/>
            </a:pPr>
            <a:r>
              <a:rPr b="0" i="0" lang="en-US" sz="2595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Planet pulls on star just like star pulls on planet (equal, opposite forces) - Can detect the star “wobbling”</a:t>
            </a:r>
            <a:endParaRPr/>
          </a:p>
          <a:p>
            <a:pPr indent="-285750" lvl="1" marL="742950" marR="0" rtl="0" algn="l">
              <a:spcBef>
                <a:spcPts val="519"/>
              </a:spcBef>
              <a:spcAft>
                <a:spcPts val="0"/>
              </a:spcAft>
              <a:buClr>
                <a:schemeClr val="lt1"/>
              </a:buClr>
              <a:buSzPts val="2595"/>
              <a:buFont typeface="Arial"/>
              <a:buChar char="–"/>
            </a:pPr>
            <a:r>
              <a:rPr b="0" i="0" lang="en-US" sz="2595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Very useful technique! Not what we’re doing today…</a:t>
            </a:r>
            <a:endParaRPr b="0" i="0" sz="2595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3063" y="1322575"/>
            <a:ext cx="6718200" cy="35688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1"/>
          <p:cNvSpPr txBox="1"/>
          <p:nvPr/>
        </p:nvSpPr>
        <p:spPr>
          <a:xfrm>
            <a:off x="311519" y="4794243"/>
            <a:ext cx="8073900" cy="53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If we see a transit, we know it's close to edge-on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Starlight we can see: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lang="en-US" sz="2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 1) 100%   2) ~99.5%   3) ~99.0% </a:t>
            </a:r>
            <a:endParaRPr/>
          </a:p>
        </p:txBody>
      </p:sp>
      <p:sp>
        <p:nvSpPr>
          <p:cNvPr id="151" name="Google Shape;151;p21"/>
          <p:cNvSpPr txBox="1"/>
          <p:nvPr/>
        </p:nvSpPr>
        <p:spPr>
          <a:xfrm>
            <a:off x="1861525" y="295275"/>
            <a:ext cx="5436852" cy="710067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lang="en-US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Transits – Light Curves</a:t>
            </a:r>
            <a:endParaRPr sz="4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